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4" r:id="rId4"/>
    <p:sldId id="258" r:id="rId5"/>
    <p:sldId id="265" r:id="rId6"/>
    <p:sldId id="259" r:id="rId7"/>
    <p:sldId id="260" r:id="rId8"/>
    <p:sldId id="261" r:id="rId9"/>
    <p:sldId id="262" r:id="rId10"/>
    <p:sldId id="263"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F520F623-E89A-44B1-BCBD-50B2C512DE9A}" type="datetimeFigureOut">
              <a:rPr lang="fr-FR" smtClean="0"/>
              <a:t>18/04/2014</a:t>
            </a:fld>
            <a:endParaRPr lang="fr-FR"/>
          </a:p>
        </p:txBody>
      </p:sp>
      <p:sp>
        <p:nvSpPr>
          <p:cNvPr id="20" name="Footer Placeholder 19"/>
          <p:cNvSpPr>
            <a:spLocks noGrp="1"/>
          </p:cNvSpPr>
          <p:nvPr>
            <p:ph type="ftr" sz="quarter" idx="11"/>
          </p:nvPr>
        </p:nvSpPr>
        <p:spPr/>
        <p:txBody>
          <a:bodyPr/>
          <a:lstStyle>
            <a:extLst/>
          </a:lstStyle>
          <a:p>
            <a:endParaRPr lang="fr-FR"/>
          </a:p>
        </p:txBody>
      </p:sp>
      <p:sp>
        <p:nvSpPr>
          <p:cNvPr id="10" name="Slide Number Placeholder 9"/>
          <p:cNvSpPr>
            <a:spLocks noGrp="1"/>
          </p:cNvSpPr>
          <p:nvPr>
            <p:ph type="sldNum" sz="quarter" idx="12"/>
          </p:nvPr>
        </p:nvSpPr>
        <p:spPr/>
        <p:txBody>
          <a:bodyPr/>
          <a:lstStyle>
            <a:extLst/>
          </a:lstStyle>
          <a:p>
            <a:fld id="{44BF43E0-A227-41BF-87D6-9284735580F4}" type="slidenum">
              <a:rPr lang="fr-FR" smtClean="0"/>
              <a:t>‹#›</a:t>
            </a:fld>
            <a:endParaRPr lang="fr-F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520F623-E89A-44B1-BCBD-50B2C512DE9A}" type="datetimeFigureOut">
              <a:rPr lang="fr-FR" smtClean="0"/>
              <a:t>18/04/2014</a:t>
            </a:fld>
            <a:endParaRPr lang="fr-FR"/>
          </a:p>
        </p:txBody>
      </p:sp>
      <p:sp>
        <p:nvSpPr>
          <p:cNvPr id="5" name="Footer Placeholder 4"/>
          <p:cNvSpPr>
            <a:spLocks noGrp="1"/>
          </p:cNvSpPr>
          <p:nvPr>
            <p:ph type="ftr" sz="quarter" idx="11"/>
          </p:nvPr>
        </p:nvSpPr>
        <p:spPr/>
        <p:txBody>
          <a:bodyPr/>
          <a:lstStyle>
            <a:extLst/>
          </a:lstStyle>
          <a:p>
            <a:endParaRPr lang="fr-FR"/>
          </a:p>
        </p:txBody>
      </p:sp>
      <p:sp>
        <p:nvSpPr>
          <p:cNvPr id="6" name="Slide Number Placeholder 5"/>
          <p:cNvSpPr>
            <a:spLocks noGrp="1"/>
          </p:cNvSpPr>
          <p:nvPr>
            <p:ph type="sldNum" sz="quarter" idx="12"/>
          </p:nvPr>
        </p:nvSpPr>
        <p:spPr/>
        <p:txBody>
          <a:bodyPr/>
          <a:lstStyle>
            <a:extLst/>
          </a:lstStyle>
          <a:p>
            <a:fld id="{44BF43E0-A227-41BF-87D6-9284735580F4}"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520F623-E89A-44B1-BCBD-50B2C512DE9A}" type="datetimeFigureOut">
              <a:rPr lang="fr-FR" smtClean="0"/>
              <a:t>18/04/2014</a:t>
            </a:fld>
            <a:endParaRPr lang="fr-FR"/>
          </a:p>
        </p:txBody>
      </p:sp>
      <p:sp>
        <p:nvSpPr>
          <p:cNvPr id="5" name="Footer Placeholder 4"/>
          <p:cNvSpPr>
            <a:spLocks noGrp="1"/>
          </p:cNvSpPr>
          <p:nvPr>
            <p:ph type="ftr" sz="quarter" idx="11"/>
          </p:nvPr>
        </p:nvSpPr>
        <p:spPr/>
        <p:txBody>
          <a:bodyPr/>
          <a:lstStyle>
            <a:extLst/>
          </a:lstStyle>
          <a:p>
            <a:endParaRPr lang="fr-FR"/>
          </a:p>
        </p:txBody>
      </p:sp>
      <p:sp>
        <p:nvSpPr>
          <p:cNvPr id="6" name="Slide Number Placeholder 5"/>
          <p:cNvSpPr>
            <a:spLocks noGrp="1"/>
          </p:cNvSpPr>
          <p:nvPr>
            <p:ph type="sldNum" sz="quarter" idx="12"/>
          </p:nvPr>
        </p:nvSpPr>
        <p:spPr/>
        <p:txBody>
          <a:bodyPr/>
          <a:lstStyle>
            <a:extLst/>
          </a:lstStyle>
          <a:p>
            <a:fld id="{44BF43E0-A227-41BF-87D6-9284735580F4}" type="slidenum">
              <a:rPr lang="fr-FR" smtClean="0"/>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520F623-E89A-44B1-BCBD-50B2C512DE9A}" type="datetimeFigureOut">
              <a:rPr lang="fr-FR" smtClean="0"/>
              <a:t>18/04/2014</a:t>
            </a:fld>
            <a:endParaRPr lang="fr-FR"/>
          </a:p>
        </p:txBody>
      </p:sp>
      <p:sp>
        <p:nvSpPr>
          <p:cNvPr id="5" name="Footer Placeholder 4"/>
          <p:cNvSpPr>
            <a:spLocks noGrp="1"/>
          </p:cNvSpPr>
          <p:nvPr>
            <p:ph type="ftr" sz="quarter" idx="11"/>
          </p:nvPr>
        </p:nvSpPr>
        <p:spPr/>
        <p:txBody>
          <a:bodyPr/>
          <a:lstStyle>
            <a:extLst/>
          </a:lstStyle>
          <a:p>
            <a:endParaRPr lang="fr-FR"/>
          </a:p>
        </p:txBody>
      </p:sp>
      <p:sp>
        <p:nvSpPr>
          <p:cNvPr id="6" name="Slide Number Placeholder 5"/>
          <p:cNvSpPr>
            <a:spLocks noGrp="1"/>
          </p:cNvSpPr>
          <p:nvPr>
            <p:ph type="sldNum" sz="quarter" idx="12"/>
          </p:nvPr>
        </p:nvSpPr>
        <p:spPr/>
        <p:txBody>
          <a:bodyPr/>
          <a:lstStyle>
            <a:extLst/>
          </a:lstStyle>
          <a:p>
            <a:fld id="{44BF43E0-A227-41BF-87D6-9284735580F4}" type="slidenum">
              <a:rPr lang="fr-FR" smtClean="0"/>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520F623-E89A-44B1-BCBD-50B2C512DE9A}" type="datetimeFigureOut">
              <a:rPr lang="fr-FR" smtClean="0"/>
              <a:t>18/04/2014</a:t>
            </a:fld>
            <a:endParaRPr lang="fr-FR"/>
          </a:p>
        </p:txBody>
      </p:sp>
      <p:sp>
        <p:nvSpPr>
          <p:cNvPr id="5" name="Footer Placeholder 4"/>
          <p:cNvSpPr>
            <a:spLocks noGrp="1"/>
          </p:cNvSpPr>
          <p:nvPr>
            <p:ph type="ftr" sz="quarter" idx="11"/>
          </p:nvPr>
        </p:nvSpPr>
        <p:spPr/>
        <p:txBody>
          <a:bodyPr/>
          <a:lstStyle>
            <a:extLst/>
          </a:lstStyle>
          <a:p>
            <a:endParaRPr lang="fr-FR"/>
          </a:p>
        </p:txBody>
      </p:sp>
      <p:sp>
        <p:nvSpPr>
          <p:cNvPr id="6" name="Slide Number Placeholder 5"/>
          <p:cNvSpPr>
            <a:spLocks noGrp="1"/>
          </p:cNvSpPr>
          <p:nvPr>
            <p:ph type="sldNum" sz="quarter" idx="12"/>
          </p:nvPr>
        </p:nvSpPr>
        <p:spPr/>
        <p:txBody>
          <a:bodyPr/>
          <a:lstStyle>
            <a:extLst/>
          </a:lstStyle>
          <a:p>
            <a:fld id="{44BF43E0-A227-41BF-87D6-9284735580F4}" type="slidenum">
              <a:rPr lang="fr-FR" smtClean="0"/>
              <a:t>‹#›</a:t>
            </a:fld>
            <a:endParaRPr lang="fr-F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520F623-E89A-44B1-BCBD-50B2C512DE9A}" type="datetimeFigureOut">
              <a:rPr lang="fr-FR" smtClean="0"/>
              <a:t>18/04/2014</a:t>
            </a:fld>
            <a:endParaRPr lang="fr-FR"/>
          </a:p>
        </p:txBody>
      </p:sp>
      <p:sp>
        <p:nvSpPr>
          <p:cNvPr id="6" name="Footer Placeholder 5"/>
          <p:cNvSpPr>
            <a:spLocks noGrp="1"/>
          </p:cNvSpPr>
          <p:nvPr>
            <p:ph type="ftr" sz="quarter" idx="11"/>
          </p:nvPr>
        </p:nvSpPr>
        <p:spPr/>
        <p:txBody>
          <a:bodyPr/>
          <a:lstStyle>
            <a:extLst/>
          </a:lstStyle>
          <a:p>
            <a:endParaRPr lang="fr-FR"/>
          </a:p>
        </p:txBody>
      </p:sp>
      <p:sp>
        <p:nvSpPr>
          <p:cNvPr id="7" name="Slide Number Placeholder 6"/>
          <p:cNvSpPr>
            <a:spLocks noGrp="1"/>
          </p:cNvSpPr>
          <p:nvPr>
            <p:ph type="sldNum" sz="quarter" idx="12"/>
          </p:nvPr>
        </p:nvSpPr>
        <p:spPr/>
        <p:txBody>
          <a:bodyPr/>
          <a:lstStyle>
            <a:extLst/>
          </a:lstStyle>
          <a:p>
            <a:fld id="{44BF43E0-A227-41BF-87D6-9284735580F4}" type="slidenum">
              <a:rPr lang="fr-FR" smtClean="0"/>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520F623-E89A-44B1-BCBD-50B2C512DE9A}" type="datetimeFigureOut">
              <a:rPr lang="fr-FR" smtClean="0"/>
              <a:t>18/04/2014</a:t>
            </a:fld>
            <a:endParaRPr lang="fr-FR"/>
          </a:p>
        </p:txBody>
      </p:sp>
      <p:sp>
        <p:nvSpPr>
          <p:cNvPr id="8" name="Footer Placeholder 7"/>
          <p:cNvSpPr>
            <a:spLocks noGrp="1"/>
          </p:cNvSpPr>
          <p:nvPr>
            <p:ph type="ftr" sz="quarter" idx="11"/>
          </p:nvPr>
        </p:nvSpPr>
        <p:spPr/>
        <p:txBody>
          <a:bodyPr/>
          <a:lstStyle>
            <a:extLst/>
          </a:lstStyle>
          <a:p>
            <a:endParaRPr lang="fr-FR"/>
          </a:p>
        </p:txBody>
      </p:sp>
      <p:sp>
        <p:nvSpPr>
          <p:cNvPr id="9" name="Slide Number Placeholder 8"/>
          <p:cNvSpPr>
            <a:spLocks noGrp="1"/>
          </p:cNvSpPr>
          <p:nvPr>
            <p:ph type="sldNum" sz="quarter" idx="12"/>
          </p:nvPr>
        </p:nvSpPr>
        <p:spPr/>
        <p:txBody>
          <a:bodyPr/>
          <a:lstStyle>
            <a:extLst/>
          </a:lstStyle>
          <a:p>
            <a:fld id="{44BF43E0-A227-41BF-87D6-9284735580F4}" type="slidenum">
              <a:rPr lang="fr-FR" smtClean="0"/>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520F623-E89A-44B1-BCBD-50B2C512DE9A}" type="datetimeFigureOut">
              <a:rPr lang="fr-FR" smtClean="0"/>
              <a:t>18/04/2014</a:t>
            </a:fld>
            <a:endParaRPr lang="fr-FR"/>
          </a:p>
        </p:txBody>
      </p:sp>
      <p:sp>
        <p:nvSpPr>
          <p:cNvPr id="4" name="Footer Placeholder 3"/>
          <p:cNvSpPr>
            <a:spLocks noGrp="1"/>
          </p:cNvSpPr>
          <p:nvPr>
            <p:ph type="ftr" sz="quarter" idx="11"/>
          </p:nvPr>
        </p:nvSpPr>
        <p:spPr/>
        <p:txBody>
          <a:bodyPr/>
          <a:lstStyle>
            <a:extLst/>
          </a:lstStyle>
          <a:p>
            <a:endParaRPr lang="fr-FR"/>
          </a:p>
        </p:txBody>
      </p:sp>
      <p:sp>
        <p:nvSpPr>
          <p:cNvPr id="5" name="Slide Number Placeholder 4"/>
          <p:cNvSpPr>
            <a:spLocks noGrp="1"/>
          </p:cNvSpPr>
          <p:nvPr>
            <p:ph type="sldNum" sz="quarter" idx="12"/>
          </p:nvPr>
        </p:nvSpPr>
        <p:spPr/>
        <p:txBody>
          <a:bodyPr/>
          <a:lstStyle>
            <a:extLst/>
          </a:lstStyle>
          <a:p>
            <a:fld id="{44BF43E0-A227-41BF-87D6-9284735580F4}"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F520F623-E89A-44B1-BCBD-50B2C512DE9A}" type="datetimeFigureOut">
              <a:rPr lang="fr-FR" smtClean="0"/>
              <a:t>18/04/2014</a:t>
            </a:fld>
            <a:endParaRPr lang="fr-FR"/>
          </a:p>
        </p:txBody>
      </p:sp>
      <p:sp>
        <p:nvSpPr>
          <p:cNvPr id="3" name="Footer Placeholder 2"/>
          <p:cNvSpPr>
            <a:spLocks noGrp="1"/>
          </p:cNvSpPr>
          <p:nvPr>
            <p:ph type="ftr" sz="quarter" idx="11"/>
          </p:nvPr>
        </p:nvSpPr>
        <p:spPr/>
        <p:txBody>
          <a:bodyPr/>
          <a:lstStyle>
            <a:extLst/>
          </a:lstStyle>
          <a:p>
            <a:endParaRPr lang="fr-FR"/>
          </a:p>
        </p:txBody>
      </p:sp>
      <p:sp>
        <p:nvSpPr>
          <p:cNvPr id="4" name="Slide Number Placeholder 3"/>
          <p:cNvSpPr>
            <a:spLocks noGrp="1"/>
          </p:cNvSpPr>
          <p:nvPr>
            <p:ph type="sldNum" sz="quarter" idx="12"/>
          </p:nvPr>
        </p:nvSpPr>
        <p:spPr/>
        <p:txBody>
          <a:bodyPr/>
          <a:lstStyle>
            <a:extLst/>
          </a:lstStyle>
          <a:p>
            <a:fld id="{44BF43E0-A227-41BF-87D6-9284735580F4}" type="slidenum">
              <a:rPr lang="fr-FR" smtClean="0"/>
              <a:t>‹#›</a:t>
            </a:fld>
            <a:endParaRPr lang="fr-F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520F623-E89A-44B1-BCBD-50B2C512DE9A}" type="datetimeFigureOut">
              <a:rPr lang="fr-FR" smtClean="0"/>
              <a:t>18/04/2014</a:t>
            </a:fld>
            <a:endParaRPr lang="fr-FR"/>
          </a:p>
        </p:txBody>
      </p:sp>
      <p:sp>
        <p:nvSpPr>
          <p:cNvPr id="6" name="Footer Placeholder 5"/>
          <p:cNvSpPr>
            <a:spLocks noGrp="1"/>
          </p:cNvSpPr>
          <p:nvPr>
            <p:ph type="ftr" sz="quarter" idx="11"/>
          </p:nvPr>
        </p:nvSpPr>
        <p:spPr/>
        <p:txBody>
          <a:bodyPr/>
          <a:lstStyle>
            <a:extLst/>
          </a:lstStyle>
          <a:p>
            <a:endParaRPr lang="fr-FR"/>
          </a:p>
        </p:txBody>
      </p:sp>
      <p:sp>
        <p:nvSpPr>
          <p:cNvPr id="7" name="Slide Number Placeholder 6"/>
          <p:cNvSpPr>
            <a:spLocks noGrp="1"/>
          </p:cNvSpPr>
          <p:nvPr>
            <p:ph type="sldNum" sz="quarter" idx="12"/>
          </p:nvPr>
        </p:nvSpPr>
        <p:spPr/>
        <p:txBody>
          <a:bodyPr/>
          <a:lstStyle>
            <a:extLst/>
          </a:lstStyle>
          <a:p>
            <a:fld id="{44BF43E0-A227-41BF-87D6-9284735580F4}" type="slidenum">
              <a:rPr lang="fr-FR" smtClean="0"/>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F520F623-E89A-44B1-BCBD-50B2C512DE9A}" type="datetimeFigureOut">
              <a:rPr lang="fr-FR" smtClean="0"/>
              <a:t>18/04/2014</a:t>
            </a:fld>
            <a:endParaRPr lang="fr-FR"/>
          </a:p>
        </p:txBody>
      </p:sp>
      <p:sp>
        <p:nvSpPr>
          <p:cNvPr id="6" name="Footer Placeholder 5"/>
          <p:cNvSpPr>
            <a:spLocks noGrp="1"/>
          </p:cNvSpPr>
          <p:nvPr>
            <p:ph type="ftr" sz="quarter" idx="11"/>
          </p:nvPr>
        </p:nvSpPr>
        <p:spPr/>
        <p:txBody>
          <a:bodyPr/>
          <a:lstStyle>
            <a:extLst/>
          </a:lstStyle>
          <a:p>
            <a:endParaRPr lang="fr-FR"/>
          </a:p>
        </p:txBody>
      </p:sp>
      <p:sp>
        <p:nvSpPr>
          <p:cNvPr id="7" name="Slide Number Placeholder 6"/>
          <p:cNvSpPr>
            <a:spLocks noGrp="1"/>
          </p:cNvSpPr>
          <p:nvPr>
            <p:ph type="sldNum" sz="quarter" idx="12"/>
          </p:nvPr>
        </p:nvSpPr>
        <p:spPr/>
        <p:txBody>
          <a:bodyPr/>
          <a:lstStyle>
            <a:extLst/>
          </a:lstStyle>
          <a:p>
            <a:fld id="{44BF43E0-A227-41BF-87D6-9284735580F4}" type="slidenum">
              <a:rPr lang="fr-FR" smtClean="0"/>
              <a:t>‹#›</a:t>
            </a:fld>
            <a:endParaRPr lang="fr-F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520F623-E89A-44B1-BCBD-50B2C512DE9A}" type="datetimeFigureOut">
              <a:rPr lang="fr-FR" smtClean="0"/>
              <a:t>18/04/2014</a:t>
            </a:fld>
            <a:endParaRPr lang="fr-F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F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4BF43E0-A227-41BF-87D6-9284735580F4}" type="slidenum">
              <a:rPr lang="fr-FR" smtClean="0"/>
              <a:t>‹#›</a:t>
            </a:fld>
            <a:endParaRPr lang="fr-F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AU" dirty="0"/>
              <a:t>Metadata collection</a:t>
            </a:r>
            <a:r>
              <a:rPr lang="fr-FR" dirty="0"/>
              <a:t/>
            </a:r>
            <a:br>
              <a:rPr lang="fr-FR" dirty="0"/>
            </a:br>
            <a:endParaRPr lang="fr-FR" dirty="0"/>
          </a:p>
        </p:txBody>
      </p:sp>
      <p:sp>
        <p:nvSpPr>
          <p:cNvPr id="3" name="Subtitle 2"/>
          <p:cNvSpPr>
            <a:spLocks noGrp="1"/>
          </p:cNvSpPr>
          <p:nvPr>
            <p:ph type="subTitle" idx="1"/>
          </p:nvPr>
        </p:nvSpPr>
        <p:spPr/>
        <p:txBody>
          <a:bodyPr/>
          <a:lstStyle/>
          <a:p>
            <a:r>
              <a:rPr lang="en-AU" dirty="0" smtClean="0"/>
              <a:t>Employment-to-population ratio</a:t>
            </a:r>
            <a:endParaRPr lang="fr-FR" dirty="0"/>
          </a:p>
        </p:txBody>
      </p:sp>
    </p:spTree>
    <p:extLst>
      <p:ext uri="{BB962C8B-B14F-4D97-AF65-F5344CB8AC3E}">
        <p14:creationId xmlns:p14="http://schemas.microsoft.com/office/powerpoint/2010/main" val="4291717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842991612"/>
              </p:ext>
            </p:extLst>
          </p:nvPr>
        </p:nvGraphicFramePr>
        <p:xfrm>
          <a:off x="381000" y="1371600"/>
          <a:ext cx="7924800" cy="3657600"/>
        </p:xfrm>
        <a:graphic>
          <a:graphicData uri="http://schemas.openxmlformats.org/drawingml/2006/table">
            <a:tbl>
              <a:tblPr/>
              <a:tblGrid>
                <a:gridCol w="1918685"/>
                <a:gridCol w="6006115"/>
              </a:tblGrid>
              <a:tr h="2590800">
                <a:tc>
                  <a:txBody>
                    <a:bodyPr/>
                    <a:lstStyle/>
                    <a:p>
                      <a:pPr marL="0" marR="0">
                        <a:spcBef>
                          <a:spcPts val="0"/>
                        </a:spcBef>
                        <a:spcAft>
                          <a:spcPts val="0"/>
                        </a:spcAft>
                      </a:pPr>
                      <a:r>
                        <a:rPr lang="fr-FR" sz="2400" b="1" dirty="0">
                          <a:effectLst/>
                          <a:latin typeface="+mn-lt"/>
                          <a:ea typeface="Calibri"/>
                          <a:cs typeface="Arial"/>
                        </a:rPr>
                        <a:t> </a:t>
                      </a:r>
                      <a:endParaRPr lang="fr-FR" sz="2400" dirty="0">
                        <a:effectLst/>
                        <a:latin typeface="+mn-lt"/>
                        <a:ea typeface="Calibri"/>
                        <a:cs typeface="Calibri"/>
                      </a:endParaRPr>
                    </a:p>
                    <a:p>
                      <a:pPr marL="0" marR="0">
                        <a:spcBef>
                          <a:spcPts val="0"/>
                        </a:spcBef>
                        <a:spcAft>
                          <a:spcPts val="0"/>
                        </a:spcAft>
                      </a:pPr>
                      <a:r>
                        <a:rPr lang="en-AU" sz="2400" dirty="0" smtClean="0">
                          <a:effectLst/>
                          <a:latin typeface="+mn-lt"/>
                          <a:ea typeface="Times New Roman"/>
                          <a:cs typeface="Arial"/>
                        </a:rPr>
                        <a:t>sources of discrepancies between global and national figures</a:t>
                      </a:r>
                      <a:endParaRPr lang="fr-FR" sz="2400" dirty="0">
                        <a:effectLst/>
                        <a:latin typeface="+mn-lt"/>
                        <a:ea typeface="Calibri"/>
                        <a:cs typeface="Calibri"/>
                      </a:endParaRPr>
                    </a:p>
                  </a:txBody>
                  <a:tcPr marL="68580" marR="68580" marT="0" marB="0">
                    <a:lnL>
                      <a:noFill/>
                    </a:lnL>
                    <a:lnR>
                      <a:noFill/>
                    </a:lnR>
                    <a:lnT>
                      <a:noFill/>
                    </a:lnT>
                    <a:lnB>
                      <a:noFill/>
                    </a:lnB>
                  </a:tcPr>
                </a:tc>
                <a:tc>
                  <a:txBody>
                    <a:bodyPr/>
                    <a:lstStyle/>
                    <a:p>
                      <a:pPr marL="0" marR="0" algn="just">
                        <a:spcBef>
                          <a:spcPts val="0"/>
                        </a:spcBef>
                        <a:spcAft>
                          <a:spcPts val="0"/>
                        </a:spcAft>
                      </a:pPr>
                      <a:r>
                        <a:rPr lang="en-AU" sz="2400" dirty="0" smtClean="0">
                          <a:effectLst/>
                          <a:latin typeface="+mn-lt"/>
                          <a:ea typeface="Times New Roman"/>
                        </a:rPr>
                        <a:t>1. the working age population</a:t>
                      </a:r>
                      <a:r>
                        <a:rPr lang="en-AU" sz="2400" baseline="0" dirty="0" smtClean="0">
                          <a:effectLst/>
                          <a:latin typeface="+mn-lt"/>
                          <a:ea typeface="Times New Roman"/>
                        </a:rPr>
                        <a:t> </a:t>
                      </a:r>
                      <a:r>
                        <a:rPr lang="en-AU" sz="2400" dirty="0" smtClean="0">
                          <a:effectLst/>
                          <a:latin typeface="+mn-lt"/>
                          <a:ea typeface="Times New Roman"/>
                        </a:rPr>
                        <a:t>; it is usually 15 years and older but each country can adopt its age group. For example, in some surveys considered 10 years and older but</a:t>
                      </a:r>
                      <a:r>
                        <a:rPr lang="en-AU" sz="2400" baseline="0" dirty="0" smtClean="0">
                          <a:effectLst/>
                          <a:latin typeface="+mn-lt"/>
                          <a:ea typeface="Times New Roman"/>
                        </a:rPr>
                        <a:t> the common used age group is 15-64 years</a:t>
                      </a:r>
                      <a:r>
                        <a:rPr lang="en-AU" sz="2400" dirty="0" smtClean="0">
                          <a:effectLst/>
                          <a:latin typeface="+mn-lt"/>
                          <a:ea typeface="Times New Roman"/>
                        </a:rPr>
                        <a:t>. </a:t>
                      </a:r>
                    </a:p>
                    <a:p>
                      <a:pPr marL="0" marR="0" algn="just">
                        <a:spcBef>
                          <a:spcPts val="0"/>
                        </a:spcBef>
                        <a:spcAft>
                          <a:spcPts val="0"/>
                        </a:spcAft>
                      </a:pPr>
                      <a:r>
                        <a:rPr lang="en-AU" sz="2400" dirty="0" smtClean="0">
                          <a:effectLst/>
                          <a:latin typeface="+mn-lt"/>
                          <a:ea typeface="Times New Roman"/>
                        </a:rPr>
                        <a:t>2. the inter census interval (18 years</a:t>
                      </a:r>
                      <a:r>
                        <a:rPr lang="en-AU" sz="2400" baseline="0" dirty="0" smtClean="0">
                          <a:effectLst/>
                          <a:latin typeface="+mn-lt"/>
                          <a:ea typeface="Times New Roman"/>
                        </a:rPr>
                        <a:t> for Burundi)</a:t>
                      </a:r>
                      <a:r>
                        <a:rPr lang="en-AU" sz="2400" dirty="0" smtClean="0">
                          <a:effectLst/>
                          <a:latin typeface="+mn-lt"/>
                          <a:ea typeface="Times New Roman"/>
                        </a:rPr>
                        <a:t> leads to projections of the labour force (working age population) with different assumptions. When using administrative data, the denominator</a:t>
                      </a:r>
                      <a:r>
                        <a:rPr lang="en-AU" sz="2400" baseline="0" dirty="0" smtClean="0">
                          <a:effectLst/>
                          <a:latin typeface="+mn-lt"/>
                          <a:ea typeface="Times New Roman"/>
                        </a:rPr>
                        <a:t> will be different.</a:t>
                      </a:r>
                      <a:endParaRPr lang="fr-FR" sz="2400" dirty="0">
                        <a:effectLst/>
                        <a:latin typeface="+mn-lt"/>
                        <a:ea typeface="Times New Roman"/>
                      </a:endParaRPr>
                    </a:p>
                  </a:txBody>
                  <a:tcPr marL="68580" marR="68580" marT="0" marB="0">
                    <a:lnL>
                      <a:noFill/>
                    </a:lnL>
                    <a:lnR>
                      <a:noFill/>
                    </a:lnR>
                    <a:lnT>
                      <a:noFill/>
                    </a:lnT>
                    <a:lnB>
                      <a:noFill/>
                    </a:lnB>
                  </a:tcPr>
                </a:tc>
              </a:tr>
            </a:tbl>
          </a:graphicData>
        </a:graphic>
      </p:graphicFrame>
      <p:sp>
        <p:nvSpPr>
          <p:cNvPr id="3" name="TextBox 2"/>
          <p:cNvSpPr txBox="1"/>
          <p:nvPr/>
        </p:nvSpPr>
        <p:spPr>
          <a:xfrm>
            <a:off x="228599" y="228600"/>
            <a:ext cx="8839201" cy="646331"/>
          </a:xfrm>
          <a:prstGeom prst="rect">
            <a:avLst/>
          </a:prstGeom>
          <a:noFill/>
        </p:spPr>
        <p:txBody>
          <a:bodyPr wrap="square" rtlCol="0">
            <a:spAutoFit/>
          </a:bodyPr>
          <a:lstStyle/>
          <a:p>
            <a:r>
              <a:rPr lang="en-AU" sz="3600" dirty="0" smtClean="0"/>
              <a:t>Metadata for </a:t>
            </a:r>
            <a:r>
              <a:rPr lang="en-AU" sz="3600" dirty="0">
                <a:ea typeface="Calibri"/>
                <a:cs typeface="Calibri"/>
              </a:rPr>
              <a:t>employment-to-population ratio</a:t>
            </a:r>
            <a:r>
              <a:rPr lang="en-AU" sz="3600" dirty="0" smtClean="0"/>
              <a:t> </a:t>
            </a:r>
            <a:endParaRPr lang="fr-FR" sz="3600" dirty="0"/>
          </a:p>
        </p:txBody>
      </p:sp>
    </p:spTree>
    <p:extLst>
      <p:ext uri="{BB962C8B-B14F-4D97-AF65-F5344CB8AC3E}">
        <p14:creationId xmlns:p14="http://schemas.microsoft.com/office/powerpoint/2010/main" val="1086820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295400"/>
            <a:ext cx="8077200" cy="3046988"/>
          </a:xfrm>
          <a:prstGeom prst="rect">
            <a:avLst/>
          </a:prstGeom>
        </p:spPr>
        <p:txBody>
          <a:bodyPr wrap="square">
            <a:spAutoFit/>
          </a:bodyPr>
          <a:lstStyle/>
          <a:p>
            <a:r>
              <a:rPr lang="en-AU" sz="3200" dirty="0" smtClean="0">
                <a:effectLst/>
                <a:ea typeface="Times New Roman"/>
                <a:cs typeface="Arial"/>
              </a:rPr>
              <a:t>To monitor the MDG indicators in Burundi , </a:t>
            </a:r>
            <a:r>
              <a:rPr lang="en-AU" sz="3200" dirty="0" smtClean="0">
                <a:ea typeface="Times New Roman"/>
                <a:cs typeface="Arial"/>
              </a:rPr>
              <a:t>the ministry of planning established a committee since 2006 to assist the national statistical institute. </a:t>
            </a:r>
            <a:r>
              <a:rPr lang="en-AU" sz="3200" dirty="0" smtClean="0">
                <a:effectLst/>
                <a:ea typeface="Times New Roman"/>
                <a:cs typeface="Arial"/>
              </a:rPr>
              <a:t>The committee adopted a list of 181  additional indicators to the MDGs to monitor at regular basis. </a:t>
            </a:r>
            <a:endParaRPr lang="fr-FR" sz="3200" dirty="0"/>
          </a:p>
        </p:txBody>
      </p:sp>
      <p:sp>
        <p:nvSpPr>
          <p:cNvPr id="4" name="TextBox 3"/>
          <p:cNvSpPr txBox="1"/>
          <p:nvPr/>
        </p:nvSpPr>
        <p:spPr>
          <a:xfrm>
            <a:off x="516194" y="381000"/>
            <a:ext cx="6934200" cy="769441"/>
          </a:xfrm>
          <a:prstGeom prst="rect">
            <a:avLst/>
          </a:prstGeom>
          <a:noFill/>
        </p:spPr>
        <p:txBody>
          <a:bodyPr wrap="square" rtlCol="0">
            <a:spAutoFit/>
          </a:bodyPr>
          <a:lstStyle/>
          <a:p>
            <a:r>
              <a:rPr lang="en-AU" sz="4400" dirty="0"/>
              <a:t>I</a:t>
            </a:r>
            <a:r>
              <a:rPr lang="en-AU" sz="4400" dirty="0" smtClean="0"/>
              <a:t>ntroduction</a:t>
            </a:r>
            <a:endParaRPr lang="fr-FR" sz="4400" dirty="0"/>
          </a:p>
        </p:txBody>
      </p:sp>
    </p:spTree>
    <p:extLst>
      <p:ext uri="{BB962C8B-B14F-4D97-AF65-F5344CB8AC3E}">
        <p14:creationId xmlns:p14="http://schemas.microsoft.com/office/powerpoint/2010/main" val="43114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11278" y="1600200"/>
            <a:ext cx="8077200" cy="4524315"/>
          </a:xfrm>
          <a:prstGeom prst="rect">
            <a:avLst/>
          </a:prstGeom>
        </p:spPr>
        <p:txBody>
          <a:bodyPr wrap="square">
            <a:spAutoFit/>
          </a:bodyPr>
          <a:lstStyle/>
          <a:p>
            <a:pPr marL="139700" marR="0" indent="-139700" algn="just">
              <a:spcBef>
                <a:spcPts val="0"/>
              </a:spcBef>
              <a:spcAft>
                <a:spcPts val="0"/>
              </a:spcAft>
            </a:pPr>
            <a:r>
              <a:rPr lang="en-AU" sz="3200" dirty="0" smtClean="0">
                <a:effectLst/>
                <a:ea typeface="Times New Roman"/>
                <a:cs typeface="Arial"/>
                <a:sym typeface="Wingdings"/>
              </a:rPr>
              <a:t> clear and easy to interpret ; </a:t>
            </a:r>
          </a:p>
          <a:p>
            <a:pPr marL="139700" marR="0" indent="-139700">
              <a:spcBef>
                <a:spcPts val="0"/>
              </a:spcBef>
              <a:spcAft>
                <a:spcPts val="0"/>
              </a:spcAft>
            </a:pPr>
            <a:r>
              <a:rPr lang="en-AU" sz="3200" dirty="0" smtClean="0">
                <a:effectLst/>
                <a:ea typeface="Times New Roman"/>
                <a:cs typeface="Arial"/>
                <a:sym typeface="Wingdings"/>
              </a:rPr>
              <a:t> Accepted and used by the government (PRSP 1 or 2 or used by a ministry or any institution engaged in the national development) and other partners; </a:t>
            </a:r>
          </a:p>
          <a:p>
            <a:pPr marL="139700" marR="0" indent="-139700">
              <a:spcBef>
                <a:spcPts val="0"/>
              </a:spcBef>
              <a:spcAft>
                <a:spcPts val="0"/>
              </a:spcAft>
            </a:pPr>
            <a:r>
              <a:rPr lang="en-AU" sz="3200" dirty="0" smtClean="0">
                <a:effectLst/>
                <a:ea typeface="Times New Roman"/>
                <a:cs typeface="Arial"/>
                <a:sym typeface="Wingdings"/>
              </a:rPr>
              <a:t> </a:t>
            </a:r>
            <a:r>
              <a:rPr lang="en-AU" sz="3200" dirty="0" smtClean="0">
                <a:ea typeface="Times New Roman"/>
                <a:cs typeface="Arial"/>
                <a:sym typeface="Wingdings"/>
              </a:rPr>
              <a:t>Feet the </a:t>
            </a:r>
            <a:r>
              <a:rPr lang="en-AU" sz="3200" dirty="0" smtClean="0">
                <a:effectLst/>
                <a:ea typeface="Times New Roman"/>
                <a:cs typeface="Arial"/>
                <a:sym typeface="Wingdings"/>
              </a:rPr>
              <a:t>international standards, recommendations and best practices; </a:t>
            </a:r>
          </a:p>
          <a:p>
            <a:pPr marL="139700" marR="0" indent="-139700">
              <a:spcBef>
                <a:spcPts val="0"/>
              </a:spcBef>
              <a:spcAft>
                <a:spcPts val="0"/>
              </a:spcAft>
            </a:pPr>
            <a:r>
              <a:rPr lang="en-AU" sz="3200" dirty="0" smtClean="0">
                <a:effectLst/>
                <a:ea typeface="Times New Roman"/>
                <a:cs typeface="Arial"/>
                <a:sym typeface="Wingdings"/>
              </a:rPr>
              <a:t></a:t>
            </a:r>
            <a:r>
              <a:rPr lang="en-AU" sz="3200" dirty="0" smtClean="0">
                <a:ea typeface="Times New Roman"/>
                <a:cs typeface="Arial"/>
                <a:sym typeface="Wingdings"/>
              </a:rPr>
              <a:t>Has a</a:t>
            </a:r>
            <a:r>
              <a:rPr lang="en-AU" sz="3200" dirty="0" smtClean="0">
                <a:effectLst/>
                <a:ea typeface="Times New Roman"/>
                <a:cs typeface="Arial"/>
                <a:sym typeface="Wingdings"/>
              </a:rPr>
              <a:t> recognized source, quantifiable and consistent.</a:t>
            </a:r>
            <a:endParaRPr lang="fr-FR" sz="3200" dirty="0">
              <a:effectLst/>
              <a:ea typeface="Times New Roman"/>
            </a:endParaRPr>
          </a:p>
        </p:txBody>
      </p:sp>
      <p:sp>
        <p:nvSpPr>
          <p:cNvPr id="4" name="TextBox 3"/>
          <p:cNvSpPr txBox="1"/>
          <p:nvPr/>
        </p:nvSpPr>
        <p:spPr>
          <a:xfrm>
            <a:off x="516194" y="381000"/>
            <a:ext cx="7484806" cy="769441"/>
          </a:xfrm>
          <a:prstGeom prst="rect">
            <a:avLst/>
          </a:prstGeom>
          <a:noFill/>
        </p:spPr>
        <p:txBody>
          <a:bodyPr wrap="square" rtlCol="0">
            <a:spAutoFit/>
          </a:bodyPr>
          <a:lstStyle/>
          <a:p>
            <a:r>
              <a:rPr lang="en-AU" sz="4400" dirty="0">
                <a:latin typeface="Arial Narrow"/>
                <a:ea typeface="Times New Roman"/>
                <a:cs typeface="Arial"/>
              </a:rPr>
              <a:t>C</a:t>
            </a:r>
            <a:r>
              <a:rPr lang="en-AU" sz="4400" dirty="0" smtClean="0">
                <a:latin typeface="Arial Narrow"/>
                <a:ea typeface="Times New Roman"/>
                <a:cs typeface="Arial"/>
              </a:rPr>
              <a:t>onditions for </a:t>
            </a:r>
            <a:r>
              <a:rPr lang="en-AU" sz="4400" dirty="0">
                <a:latin typeface="Arial Narrow"/>
                <a:ea typeface="Times New Roman"/>
                <a:cs typeface="Arial"/>
              </a:rPr>
              <a:t>additional </a:t>
            </a:r>
            <a:r>
              <a:rPr lang="en-AU" sz="4400" dirty="0" smtClean="0">
                <a:latin typeface="Arial Narrow"/>
                <a:ea typeface="Times New Roman"/>
                <a:cs typeface="Arial"/>
              </a:rPr>
              <a:t>indicator</a:t>
            </a:r>
            <a:endParaRPr lang="fr-FR" sz="4400" dirty="0"/>
          </a:p>
        </p:txBody>
      </p:sp>
    </p:spTree>
    <p:extLst>
      <p:ext uri="{BB962C8B-B14F-4D97-AF65-F5344CB8AC3E}">
        <p14:creationId xmlns:p14="http://schemas.microsoft.com/office/powerpoint/2010/main" val="2762834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6755" y="1169050"/>
            <a:ext cx="8610600" cy="5693866"/>
          </a:xfrm>
          <a:prstGeom prst="rect">
            <a:avLst/>
          </a:prstGeom>
        </p:spPr>
        <p:txBody>
          <a:bodyPr wrap="square">
            <a:spAutoFit/>
          </a:bodyPr>
          <a:lstStyle/>
          <a:p>
            <a:pPr algn="just"/>
            <a:r>
              <a:rPr lang="en-AU" sz="2800" dirty="0" smtClean="0">
                <a:effectLst/>
                <a:ea typeface="Times New Roman"/>
                <a:cs typeface="Arial"/>
              </a:rPr>
              <a:t>The committee produced a report on the definitions, concepts, classifications and data sources for indicators used to monitor the achievement of the Millennium Development Goals  and the additional indicators.</a:t>
            </a:r>
          </a:p>
          <a:p>
            <a:pPr algn="just"/>
            <a:endParaRPr lang="en-AU" sz="2800" dirty="0" smtClean="0">
              <a:effectLst/>
              <a:ea typeface="Times New Roman"/>
              <a:cs typeface="Arial"/>
            </a:endParaRPr>
          </a:p>
          <a:p>
            <a:pPr algn="just"/>
            <a:r>
              <a:rPr lang="en-AU" sz="2800" dirty="0" smtClean="0">
                <a:effectLst/>
                <a:ea typeface="Times New Roman"/>
                <a:cs typeface="Arial"/>
              </a:rPr>
              <a:t>For each additional indicator , a process of consultation between </a:t>
            </a:r>
            <a:r>
              <a:rPr lang="en-AU" sz="2800" dirty="0">
                <a:ea typeface="Times New Roman"/>
                <a:cs typeface="Arial"/>
              </a:rPr>
              <a:t>the Committee </a:t>
            </a:r>
            <a:r>
              <a:rPr lang="en-AU" sz="2800" dirty="0" smtClean="0">
                <a:effectLst/>
                <a:ea typeface="Times New Roman"/>
                <a:cs typeface="Arial"/>
              </a:rPr>
              <a:t>members was undertaken in collaboration with the Institute of Statistics and Economic Studies of Burundi (ISTEEBU) which is the </a:t>
            </a:r>
            <a:r>
              <a:rPr lang="en-AU" sz="2800" dirty="0" smtClean="0">
                <a:ea typeface="Times New Roman"/>
                <a:cs typeface="Arial"/>
              </a:rPr>
              <a:t>repository</a:t>
            </a:r>
            <a:r>
              <a:rPr lang="en-AU" sz="2800" dirty="0" smtClean="0">
                <a:effectLst/>
                <a:ea typeface="Times New Roman"/>
                <a:cs typeface="Arial"/>
              </a:rPr>
              <a:t> for official data.</a:t>
            </a:r>
          </a:p>
          <a:p>
            <a:pPr algn="just"/>
            <a:endParaRPr lang="en-AU" sz="2800" dirty="0">
              <a:ea typeface="Times New Roman"/>
              <a:cs typeface="Arial"/>
            </a:endParaRPr>
          </a:p>
          <a:p>
            <a:pPr algn="just"/>
            <a:r>
              <a:rPr lang="en-AU" sz="2800" dirty="0">
                <a:ea typeface="Times New Roman"/>
                <a:cs typeface="Arial"/>
              </a:rPr>
              <a:t>The list of </a:t>
            </a:r>
            <a:r>
              <a:rPr lang="en-AU" sz="2800" dirty="0" smtClean="0">
                <a:ea typeface="Times New Roman"/>
                <a:cs typeface="Arial"/>
              </a:rPr>
              <a:t>indicators provided </a:t>
            </a:r>
            <a:r>
              <a:rPr lang="en-AU" sz="2800" dirty="0">
                <a:ea typeface="Times New Roman"/>
                <a:cs typeface="Arial"/>
              </a:rPr>
              <a:t>has been integrated in </a:t>
            </a:r>
            <a:r>
              <a:rPr lang="en-AU" sz="2800" dirty="0" err="1">
                <a:ea typeface="Times New Roman"/>
                <a:cs typeface="Arial"/>
              </a:rPr>
              <a:t>Burundinfo</a:t>
            </a:r>
            <a:r>
              <a:rPr lang="en-AU" sz="2800" dirty="0">
                <a:ea typeface="Times New Roman"/>
                <a:cs typeface="Arial"/>
              </a:rPr>
              <a:t> (Burundi socio-economic database</a:t>
            </a:r>
            <a:r>
              <a:rPr lang="en-AU" sz="2800" dirty="0" smtClean="0">
                <a:ea typeface="Times New Roman"/>
                <a:cs typeface="Arial"/>
              </a:rPr>
              <a:t>).</a:t>
            </a:r>
            <a:endParaRPr lang="fr-FR" sz="2800" dirty="0">
              <a:effectLst/>
              <a:ea typeface="Times New Roman"/>
            </a:endParaRPr>
          </a:p>
        </p:txBody>
      </p:sp>
      <p:sp>
        <p:nvSpPr>
          <p:cNvPr id="3" name="TextBox 2"/>
          <p:cNvSpPr txBox="1"/>
          <p:nvPr/>
        </p:nvSpPr>
        <p:spPr>
          <a:xfrm>
            <a:off x="336755" y="381000"/>
            <a:ext cx="8610600" cy="584775"/>
          </a:xfrm>
          <a:prstGeom prst="rect">
            <a:avLst/>
          </a:prstGeom>
          <a:noFill/>
        </p:spPr>
        <p:txBody>
          <a:bodyPr wrap="square" rtlCol="0">
            <a:spAutoFit/>
          </a:bodyPr>
          <a:lstStyle/>
          <a:p>
            <a:r>
              <a:rPr lang="en-AU" sz="3200" dirty="0" smtClean="0"/>
              <a:t>Contribution of the MDGs monitoring committee</a:t>
            </a:r>
            <a:endParaRPr lang="fr-FR" sz="3200" dirty="0"/>
          </a:p>
        </p:txBody>
      </p:sp>
    </p:spTree>
    <p:extLst>
      <p:ext uri="{BB962C8B-B14F-4D97-AF65-F5344CB8AC3E}">
        <p14:creationId xmlns:p14="http://schemas.microsoft.com/office/powerpoint/2010/main" val="747835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4297" y="1447800"/>
            <a:ext cx="8458200" cy="5016758"/>
          </a:xfrm>
          <a:prstGeom prst="rect">
            <a:avLst/>
          </a:prstGeom>
        </p:spPr>
        <p:txBody>
          <a:bodyPr wrap="square">
            <a:spAutoFit/>
          </a:bodyPr>
          <a:lstStyle/>
          <a:p>
            <a:pPr algn="just"/>
            <a:r>
              <a:rPr lang="en-AU" sz="3200" dirty="0" smtClean="0">
                <a:effectLst/>
                <a:ea typeface="Times New Roman"/>
                <a:cs typeface="Arial"/>
              </a:rPr>
              <a:t>The national database did not include metadata for additional indicators in the beginning. For the MDGs, we just copy the international metadata.</a:t>
            </a:r>
          </a:p>
          <a:p>
            <a:pPr algn="just"/>
            <a:endParaRPr lang="en-AU" sz="3200" dirty="0" smtClean="0">
              <a:effectLst/>
              <a:ea typeface="Times New Roman"/>
              <a:cs typeface="Arial"/>
            </a:endParaRPr>
          </a:p>
          <a:p>
            <a:pPr algn="just"/>
            <a:r>
              <a:rPr lang="en-AU" sz="3200" dirty="0" smtClean="0">
                <a:effectLst/>
                <a:ea typeface="Times New Roman"/>
                <a:cs typeface="Arial"/>
              </a:rPr>
              <a:t>With the UNSD/DFID project, the </a:t>
            </a:r>
            <a:r>
              <a:rPr lang="en-AU" sz="3200" dirty="0" err="1" smtClean="0">
                <a:effectLst/>
                <a:ea typeface="Times New Roman"/>
                <a:cs typeface="Arial"/>
              </a:rPr>
              <a:t>Burundinfo</a:t>
            </a:r>
            <a:r>
              <a:rPr lang="en-AU" sz="3200" dirty="0" smtClean="0">
                <a:effectLst/>
                <a:ea typeface="Times New Roman"/>
                <a:cs typeface="Arial"/>
              </a:rPr>
              <a:t> team asked the committee to review their report and add metadata to all the indicators. </a:t>
            </a:r>
          </a:p>
          <a:p>
            <a:pPr algn="just"/>
            <a:endParaRPr lang="en-AU" sz="3200" dirty="0">
              <a:ea typeface="Times New Roman"/>
              <a:cs typeface="Arial"/>
            </a:endParaRPr>
          </a:p>
          <a:p>
            <a:pPr algn="just"/>
            <a:r>
              <a:rPr lang="en-AU" sz="3200" dirty="0" smtClean="0">
                <a:effectLst/>
                <a:ea typeface="Times New Roman"/>
              </a:rPr>
              <a:t>Each indicator has a metadata and the </a:t>
            </a:r>
            <a:r>
              <a:rPr lang="en-AU" sz="3200" dirty="0" smtClean="0">
                <a:ea typeface="Times New Roman"/>
              </a:rPr>
              <a:t>MDGs has been adapted the national context</a:t>
            </a:r>
            <a:r>
              <a:rPr lang="en-AU" sz="3200" dirty="0" smtClean="0">
                <a:effectLst/>
                <a:ea typeface="Times New Roman"/>
              </a:rPr>
              <a:t> </a:t>
            </a:r>
            <a:endParaRPr lang="fr-FR" sz="3200" dirty="0">
              <a:effectLst/>
              <a:ea typeface="Times New Roman"/>
            </a:endParaRPr>
          </a:p>
        </p:txBody>
      </p:sp>
      <p:sp>
        <p:nvSpPr>
          <p:cNvPr id="3" name="TextBox 2"/>
          <p:cNvSpPr txBox="1"/>
          <p:nvPr/>
        </p:nvSpPr>
        <p:spPr>
          <a:xfrm>
            <a:off x="317091" y="152400"/>
            <a:ext cx="8001000" cy="769441"/>
          </a:xfrm>
          <a:prstGeom prst="rect">
            <a:avLst/>
          </a:prstGeom>
          <a:noFill/>
        </p:spPr>
        <p:txBody>
          <a:bodyPr wrap="square" rtlCol="0">
            <a:spAutoFit/>
          </a:bodyPr>
          <a:lstStyle/>
          <a:p>
            <a:r>
              <a:rPr lang="en-AU" sz="4400" dirty="0" smtClean="0"/>
              <a:t>Metadata availability</a:t>
            </a:r>
            <a:endParaRPr lang="fr-FR" sz="4400" dirty="0"/>
          </a:p>
        </p:txBody>
      </p:sp>
    </p:spTree>
    <p:extLst>
      <p:ext uri="{BB962C8B-B14F-4D97-AF65-F5344CB8AC3E}">
        <p14:creationId xmlns:p14="http://schemas.microsoft.com/office/powerpoint/2010/main" val="3404173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4296" y="1447800"/>
            <a:ext cx="8657303" cy="5016758"/>
          </a:xfrm>
          <a:prstGeom prst="rect">
            <a:avLst/>
          </a:prstGeom>
        </p:spPr>
        <p:txBody>
          <a:bodyPr wrap="square">
            <a:spAutoFit/>
          </a:bodyPr>
          <a:lstStyle/>
          <a:p>
            <a:r>
              <a:rPr lang="en-AU" sz="3200" dirty="0" smtClean="0">
                <a:effectLst/>
                <a:ea typeface="Times New Roman"/>
                <a:cs typeface="Arial"/>
              </a:rPr>
              <a:t>For each indicator, we have the following information : </a:t>
            </a:r>
          </a:p>
          <a:p>
            <a:pPr algn="just"/>
            <a:r>
              <a:rPr lang="en-AU" sz="3200" dirty="0" smtClean="0">
                <a:effectLst/>
                <a:ea typeface="Times New Roman"/>
                <a:cs typeface="Arial"/>
              </a:rPr>
              <a:t>(</a:t>
            </a:r>
            <a:r>
              <a:rPr lang="en-AU" sz="3200" dirty="0" err="1" smtClean="0">
                <a:effectLst/>
                <a:ea typeface="Times New Roman"/>
                <a:cs typeface="Arial"/>
              </a:rPr>
              <a:t>i</a:t>
            </a:r>
            <a:r>
              <a:rPr lang="en-AU" sz="3200" dirty="0" smtClean="0">
                <a:effectLst/>
                <a:ea typeface="Times New Roman"/>
                <a:cs typeface="Arial"/>
              </a:rPr>
              <a:t> ) a  definition , </a:t>
            </a:r>
          </a:p>
          <a:p>
            <a:pPr algn="just"/>
            <a:r>
              <a:rPr lang="en-AU" sz="3200" dirty="0" smtClean="0">
                <a:effectLst/>
                <a:ea typeface="Times New Roman"/>
                <a:cs typeface="Arial"/>
              </a:rPr>
              <a:t>(ii) </a:t>
            </a:r>
            <a:r>
              <a:rPr lang="en-AU" sz="3200" dirty="0">
                <a:ea typeface="Times New Roman"/>
                <a:cs typeface="Arial"/>
              </a:rPr>
              <a:t>method </a:t>
            </a:r>
            <a:r>
              <a:rPr lang="en-AU" sz="3200" dirty="0" smtClean="0">
                <a:ea typeface="Times New Roman"/>
                <a:cs typeface="Arial"/>
              </a:rPr>
              <a:t>of computation </a:t>
            </a:r>
            <a:r>
              <a:rPr lang="en-AU" sz="3200" dirty="0">
                <a:ea typeface="Times New Roman"/>
                <a:cs typeface="Arial"/>
              </a:rPr>
              <a:t>, </a:t>
            </a:r>
            <a:endParaRPr lang="en-AU" sz="3200" dirty="0" smtClean="0">
              <a:ea typeface="Times New Roman"/>
              <a:cs typeface="Arial"/>
            </a:endParaRPr>
          </a:p>
          <a:p>
            <a:pPr algn="just"/>
            <a:r>
              <a:rPr lang="en-AU" sz="3200" dirty="0" smtClean="0">
                <a:effectLst/>
                <a:ea typeface="Times New Roman"/>
                <a:cs typeface="Arial"/>
              </a:rPr>
              <a:t>(iii) the observations and limitations , </a:t>
            </a:r>
          </a:p>
          <a:p>
            <a:r>
              <a:rPr lang="en-AU" sz="3200" dirty="0" smtClean="0">
                <a:effectLst/>
                <a:ea typeface="Times New Roman"/>
                <a:cs typeface="Arial"/>
              </a:rPr>
              <a:t>(iv) sources of discrepancies between global and national figures </a:t>
            </a:r>
            <a:r>
              <a:rPr lang="en-AU" sz="3200" dirty="0" smtClean="0">
                <a:ea typeface="Times New Roman"/>
                <a:cs typeface="Arial"/>
              </a:rPr>
              <a:t>in some case</a:t>
            </a:r>
            <a:r>
              <a:rPr lang="en-AU" sz="3200" dirty="0" smtClean="0">
                <a:effectLst/>
                <a:ea typeface="Times New Roman"/>
                <a:cs typeface="Arial"/>
              </a:rPr>
              <a:t>, </a:t>
            </a:r>
          </a:p>
          <a:p>
            <a:pPr algn="just"/>
            <a:r>
              <a:rPr lang="en-AU" sz="3200" dirty="0" smtClean="0">
                <a:effectLst/>
                <a:ea typeface="Times New Roman"/>
                <a:cs typeface="Arial"/>
              </a:rPr>
              <a:t>(v) data collection , </a:t>
            </a:r>
          </a:p>
          <a:p>
            <a:pPr algn="just"/>
            <a:r>
              <a:rPr lang="en-AU" sz="3200" dirty="0" smtClean="0">
                <a:effectLst/>
                <a:ea typeface="Times New Roman"/>
                <a:cs typeface="Arial"/>
              </a:rPr>
              <a:t>(vi) the treatment of missing data ​​and </a:t>
            </a:r>
          </a:p>
          <a:p>
            <a:pPr algn="just"/>
            <a:r>
              <a:rPr lang="en-AU" sz="3200" dirty="0" smtClean="0">
                <a:effectLst/>
                <a:ea typeface="Times New Roman"/>
                <a:cs typeface="Arial"/>
              </a:rPr>
              <a:t>( vii ) the availability of data.</a:t>
            </a:r>
            <a:endParaRPr lang="fr-FR" sz="3200" dirty="0">
              <a:effectLst/>
              <a:ea typeface="Times New Roman"/>
            </a:endParaRPr>
          </a:p>
        </p:txBody>
      </p:sp>
      <p:sp>
        <p:nvSpPr>
          <p:cNvPr id="3" name="TextBox 2"/>
          <p:cNvSpPr txBox="1"/>
          <p:nvPr/>
        </p:nvSpPr>
        <p:spPr>
          <a:xfrm>
            <a:off x="368710" y="228600"/>
            <a:ext cx="6019800" cy="769441"/>
          </a:xfrm>
          <a:prstGeom prst="rect">
            <a:avLst/>
          </a:prstGeom>
          <a:noFill/>
        </p:spPr>
        <p:txBody>
          <a:bodyPr wrap="square" rtlCol="0">
            <a:spAutoFit/>
          </a:bodyPr>
          <a:lstStyle/>
          <a:p>
            <a:r>
              <a:rPr lang="en-AU" sz="4400" dirty="0" smtClean="0"/>
              <a:t>Metadata content</a:t>
            </a:r>
            <a:endParaRPr lang="fr-FR" sz="4400" dirty="0"/>
          </a:p>
        </p:txBody>
      </p:sp>
    </p:spTree>
    <p:extLst>
      <p:ext uri="{BB962C8B-B14F-4D97-AF65-F5344CB8AC3E}">
        <p14:creationId xmlns:p14="http://schemas.microsoft.com/office/powerpoint/2010/main" val="2659612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556350806"/>
              </p:ext>
            </p:extLst>
          </p:nvPr>
        </p:nvGraphicFramePr>
        <p:xfrm>
          <a:off x="419099" y="1219200"/>
          <a:ext cx="8458200" cy="5486400"/>
        </p:xfrm>
        <a:graphic>
          <a:graphicData uri="http://schemas.openxmlformats.org/drawingml/2006/table">
            <a:tbl>
              <a:tblPr/>
              <a:tblGrid>
                <a:gridCol w="2047828"/>
                <a:gridCol w="6410372"/>
              </a:tblGrid>
              <a:tr h="1240238">
                <a:tc>
                  <a:txBody>
                    <a:bodyPr/>
                    <a:lstStyle/>
                    <a:p>
                      <a:pPr marL="0" marR="0">
                        <a:spcBef>
                          <a:spcPts val="0"/>
                        </a:spcBef>
                        <a:spcAft>
                          <a:spcPts val="0"/>
                        </a:spcAft>
                      </a:pPr>
                      <a:r>
                        <a:rPr lang="en-US" sz="2400" b="1" noProof="0" dirty="0" smtClean="0">
                          <a:effectLst/>
                          <a:latin typeface="+mn-lt"/>
                          <a:ea typeface="Calibri"/>
                          <a:cs typeface="Arial"/>
                        </a:rPr>
                        <a:t> </a:t>
                      </a:r>
                      <a:endParaRPr lang="en-US" sz="2400" noProof="0" dirty="0" smtClean="0">
                        <a:effectLst/>
                        <a:latin typeface="+mn-lt"/>
                        <a:ea typeface="Calibri"/>
                        <a:cs typeface="Calibri"/>
                      </a:endParaRPr>
                    </a:p>
                    <a:p>
                      <a:pPr marL="0" marR="0">
                        <a:spcBef>
                          <a:spcPts val="0"/>
                        </a:spcBef>
                        <a:spcAft>
                          <a:spcPts val="0"/>
                        </a:spcAft>
                      </a:pPr>
                      <a:r>
                        <a:rPr lang="en-US" sz="2400" b="1" noProof="0" dirty="0" smtClean="0">
                          <a:effectLst/>
                          <a:latin typeface="+mn-lt"/>
                          <a:ea typeface="Calibri"/>
                          <a:cs typeface="Arial"/>
                        </a:rPr>
                        <a:t>Definition</a:t>
                      </a:r>
                      <a:endParaRPr lang="en-US" sz="2400" noProof="0" dirty="0">
                        <a:effectLst/>
                        <a:latin typeface="+mn-lt"/>
                        <a:ea typeface="Calibri"/>
                        <a:cs typeface="Calibri"/>
                      </a:endParaRPr>
                    </a:p>
                  </a:txBody>
                  <a:tcPr marL="68580" marR="68580" marT="0" marB="0">
                    <a:lnL>
                      <a:noFill/>
                    </a:lnL>
                    <a:lnR>
                      <a:noFill/>
                    </a:lnR>
                    <a:lnT>
                      <a:noFill/>
                    </a:lnT>
                    <a:lnB>
                      <a:noFill/>
                    </a:lnB>
                  </a:tcPr>
                </a:tc>
                <a:tc>
                  <a:txBody>
                    <a:bodyPr/>
                    <a:lstStyle/>
                    <a:p>
                      <a:pPr marL="0" marR="0" algn="just">
                        <a:spcBef>
                          <a:spcPts val="0"/>
                        </a:spcBef>
                        <a:spcAft>
                          <a:spcPts val="0"/>
                        </a:spcAft>
                      </a:pPr>
                      <a:r>
                        <a:rPr lang="fr-FR" sz="2400" dirty="0">
                          <a:effectLst/>
                          <a:latin typeface="+mn-lt"/>
                          <a:ea typeface="Calibri"/>
                          <a:cs typeface="Arial"/>
                        </a:rPr>
                        <a:t> </a:t>
                      </a:r>
                      <a:endParaRPr lang="fr-FR" sz="2400" dirty="0">
                        <a:effectLst/>
                        <a:latin typeface="+mn-lt"/>
                        <a:ea typeface="Calibri"/>
                        <a:cs typeface="Calibri"/>
                      </a:endParaRPr>
                    </a:p>
                    <a:p>
                      <a:pPr marL="0" marR="0" algn="just">
                        <a:spcBef>
                          <a:spcPts val="0"/>
                        </a:spcBef>
                        <a:spcAft>
                          <a:spcPts val="0"/>
                        </a:spcAft>
                      </a:pPr>
                      <a:r>
                        <a:rPr lang="en-AU" sz="2400" dirty="0" smtClean="0">
                          <a:effectLst/>
                          <a:latin typeface="+mn-lt"/>
                          <a:ea typeface="Calibri"/>
                          <a:cs typeface="Calibri"/>
                        </a:rPr>
                        <a:t>The employment-to-population ratio is the proportion of the population of a country which is employed relative to the population of working age</a:t>
                      </a:r>
                      <a:endParaRPr lang="fr-FR" sz="2400" dirty="0">
                        <a:effectLst/>
                        <a:latin typeface="+mn-lt"/>
                        <a:ea typeface="Calibri"/>
                        <a:cs typeface="Calibri"/>
                      </a:endParaRPr>
                    </a:p>
                  </a:txBody>
                  <a:tcPr marL="68580" marR="68580" marT="0" marB="0">
                    <a:lnL>
                      <a:noFill/>
                    </a:lnL>
                    <a:lnR>
                      <a:noFill/>
                    </a:lnR>
                    <a:lnT>
                      <a:noFill/>
                    </a:lnT>
                    <a:lnB>
                      <a:noFill/>
                    </a:lnB>
                  </a:tcPr>
                </a:tc>
              </a:tr>
              <a:tr h="2790536">
                <a:tc>
                  <a:txBody>
                    <a:bodyPr/>
                    <a:lstStyle/>
                    <a:p>
                      <a:pPr marL="0" marR="0">
                        <a:spcBef>
                          <a:spcPts val="0"/>
                        </a:spcBef>
                        <a:spcAft>
                          <a:spcPts val="0"/>
                        </a:spcAft>
                      </a:pPr>
                      <a:r>
                        <a:rPr lang="en-US" sz="2400" b="1" noProof="0" dirty="0" smtClean="0">
                          <a:effectLst/>
                          <a:latin typeface="+mn-lt"/>
                          <a:ea typeface="Calibri"/>
                          <a:cs typeface="Arial"/>
                        </a:rPr>
                        <a:t> </a:t>
                      </a:r>
                      <a:endParaRPr lang="en-US" sz="2400" noProof="0" dirty="0" smtClean="0">
                        <a:effectLst/>
                        <a:latin typeface="+mn-lt"/>
                        <a:ea typeface="Calibri"/>
                        <a:cs typeface="Calibri"/>
                      </a:endParaRPr>
                    </a:p>
                    <a:p>
                      <a:pPr marL="0" marR="0">
                        <a:spcBef>
                          <a:spcPts val="0"/>
                        </a:spcBef>
                        <a:spcAft>
                          <a:spcPts val="0"/>
                        </a:spcAft>
                      </a:pPr>
                      <a:r>
                        <a:rPr lang="en-US" sz="2400" b="1" noProof="0" dirty="0" smtClean="0">
                          <a:effectLst/>
                          <a:latin typeface="+mn-lt"/>
                          <a:ea typeface="Calibri"/>
                          <a:cs typeface="Arial"/>
                        </a:rPr>
                        <a:t>Method</a:t>
                      </a:r>
                      <a:r>
                        <a:rPr lang="en-US" sz="2400" b="1" baseline="0" noProof="0" dirty="0" smtClean="0">
                          <a:effectLst/>
                          <a:latin typeface="+mn-lt"/>
                          <a:ea typeface="Calibri"/>
                          <a:cs typeface="Arial"/>
                        </a:rPr>
                        <a:t> of computation</a:t>
                      </a:r>
                      <a:endParaRPr lang="en-US" sz="2400" noProof="0" dirty="0">
                        <a:effectLst/>
                        <a:latin typeface="+mn-lt"/>
                        <a:ea typeface="Calibri"/>
                        <a:cs typeface="Calibri"/>
                      </a:endParaRPr>
                    </a:p>
                  </a:txBody>
                  <a:tcPr marL="68580" marR="68580" marT="0" marB="0">
                    <a:lnL>
                      <a:noFill/>
                    </a:lnL>
                    <a:lnR>
                      <a:noFill/>
                    </a:lnR>
                    <a:lnT>
                      <a:noFill/>
                    </a:lnT>
                    <a:lnB>
                      <a:noFill/>
                    </a:lnB>
                  </a:tcPr>
                </a:tc>
                <a:tc>
                  <a:txBody>
                    <a:bodyPr/>
                    <a:lstStyle/>
                    <a:p>
                      <a:pPr marL="0" marR="0" algn="just">
                        <a:spcBef>
                          <a:spcPts val="0"/>
                        </a:spcBef>
                        <a:spcAft>
                          <a:spcPts val="0"/>
                        </a:spcAft>
                      </a:pPr>
                      <a:r>
                        <a:rPr lang="fr-FR" sz="2400" dirty="0">
                          <a:effectLst/>
                          <a:latin typeface="+mn-lt"/>
                          <a:ea typeface="Calibri"/>
                          <a:cs typeface="Arial"/>
                        </a:rPr>
                        <a:t> </a:t>
                      </a:r>
                      <a:endParaRPr lang="fr-FR" sz="2400" dirty="0">
                        <a:effectLst/>
                        <a:latin typeface="+mn-lt"/>
                        <a:ea typeface="Calibri"/>
                        <a:cs typeface="Calibri"/>
                      </a:endParaRPr>
                    </a:p>
                    <a:p>
                      <a:pPr marL="0" marR="0" algn="just">
                        <a:spcBef>
                          <a:spcPts val="0"/>
                        </a:spcBef>
                        <a:spcAft>
                          <a:spcPts val="0"/>
                        </a:spcAft>
                      </a:pPr>
                      <a:r>
                        <a:rPr lang="en-AU" sz="2400" dirty="0" smtClean="0">
                          <a:effectLst/>
                          <a:latin typeface="+mn-lt"/>
                          <a:ea typeface="Calibri"/>
                          <a:cs typeface="Arial"/>
                        </a:rPr>
                        <a:t>It is calculated by dividing the total number of employees above a certain age (at least 15 years in general) by the population of the same age.</a:t>
                      </a:r>
                    </a:p>
                    <a:p>
                      <a:pPr marL="0" marR="0" algn="just">
                        <a:spcBef>
                          <a:spcPts val="0"/>
                        </a:spcBef>
                        <a:spcAft>
                          <a:spcPts val="0"/>
                        </a:spcAft>
                      </a:pPr>
                      <a:r>
                        <a:rPr lang="fr-FR" sz="2400" dirty="0">
                          <a:effectLst/>
                          <a:latin typeface="+mn-lt"/>
                          <a:ea typeface="Calibri"/>
                          <a:cs typeface="Arial"/>
                        </a:rPr>
                        <a:t> </a:t>
                      </a:r>
                      <a:endParaRPr lang="fr-FR" sz="2400" dirty="0">
                        <a:effectLst/>
                        <a:latin typeface="+mn-lt"/>
                        <a:ea typeface="Calibri"/>
                        <a:cs typeface="Calibri"/>
                      </a:endParaRPr>
                    </a:p>
                    <a:p>
                      <a:pPr marL="0" marR="0" algn="just">
                        <a:spcBef>
                          <a:spcPts val="0"/>
                        </a:spcBef>
                        <a:spcAft>
                          <a:spcPts val="0"/>
                        </a:spcAft>
                      </a:pPr>
                      <a:r>
                        <a:rPr lang="en-US" sz="2400" noProof="0" dirty="0" smtClean="0">
                          <a:effectLst/>
                          <a:latin typeface="+mn-lt"/>
                          <a:ea typeface="Calibri"/>
                          <a:cs typeface="Arial"/>
                        </a:rPr>
                        <a:t>      </a:t>
                      </a:r>
                      <a:r>
                        <a:rPr lang="en-US" sz="2400" i="1" noProof="0" dirty="0" smtClean="0">
                          <a:effectLst/>
                          <a:latin typeface="+mn-lt"/>
                          <a:ea typeface="Calibri"/>
                          <a:cs typeface="Arial"/>
                        </a:rPr>
                        <a:t>occupied population (employees)</a:t>
                      </a:r>
                      <a:endParaRPr lang="en-US" sz="2400" noProof="0" dirty="0" smtClean="0">
                        <a:effectLst/>
                        <a:latin typeface="+mn-lt"/>
                        <a:ea typeface="Calibri"/>
                        <a:cs typeface="Calibri"/>
                      </a:endParaRPr>
                    </a:p>
                    <a:p>
                      <a:pPr marL="0" marR="0" algn="just">
                        <a:spcBef>
                          <a:spcPts val="0"/>
                        </a:spcBef>
                        <a:spcAft>
                          <a:spcPts val="0"/>
                        </a:spcAft>
                      </a:pPr>
                      <a:r>
                        <a:rPr lang="en-US" sz="2400" i="1" noProof="0" dirty="0" smtClean="0">
                          <a:effectLst/>
                          <a:latin typeface="+mn-lt"/>
                          <a:ea typeface="Calibri"/>
                          <a:cs typeface="Arial"/>
                        </a:rPr>
                        <a:t>= </a:t>
                      </a:r>
                      <a:r>
                        <a:rPr lang="en-US" sz="2400" i="1" noProof="0" dirty="0" smtClean="0">
                          <a:effectLst/>
                          <a:latin typeface="+mn-lt"/>
                          <a:ea typeface="Calibri"/>
                          <a:cs typeface="Arial"/>
                          <a:sym typeface="Symbol"/>
                        </a:rPr>
                        <a:t></a:t>
                      </a:r>
                      <a:r>
                        <a:rPr lang="en-US" sz="2400" i="1" noProof="0" dirty="0" smtClean="0">
                          <a:effectLst/>
                          <a:latin typeface="+mn-lt"/>
                          <a:ea typeface="Calibri"/>
                          <a:cs typeface="Arial"/>
                        </a:rPr>
                        <a:t>    x  100</a:t>
                      </a:r>
                      <a:endParaRPr lang="en-US" sz="2400" noProof="0" dirty="0" smtClean="0">
                        <a:effectLst/>
                        <a:latin typeface="+mn-lt"/>
                        <a:ea typeface="Calibri"/>
                        <a:cs typeface="Calibri"/>
                      </a:endParaRPr>
                    </a:p>
                    <a:p>
                      <a:pPr marL="0" marR="0" algn="just">
                        <a:spcBef>
                          <a:spcPts val="0"/>
                        </a:spcBef>
                        <a:spcAft>
                          <a:spcPts val="0"/>
                        </a:spcAft>
                      </a:pPr>
                      <a:r>
                        <a:rPr lang="en-US" sz="2400" i="1" noProof="0" dirty="0" smtClean="0">
                          <a:effectLst/>
                          <a:latin typeface="+mn-lt"/>
                          <a:ea typeface="Calibri"/>
                          <a:cs typeface="Arial"/>
                        </a:rPr>
                        <a:t>      working aged population(15-64</a:t>
                      </a:r>
                      <a:r>
                        <a:rPr lang="en-US" sz="2400" i="1" baseline="0" noProof="0" dirty="0" smtClean="0">
                          <a:effectLst/>
                          <a:latin typeface="+mn-lt"/>
                          <a:ea typeface="Calibri"/>
                          <a:cs typeface="Arial"/>
                        </a:rPr>
                        <a:t> years)</a:t>
                      </a:r>
                      <a:endParaRPr lang="en-US" sz="2400" noProof="0" dirty="0" smtClean="0">
                        <a:effectLst/>
                        <a:latin typeface="+mn-lt"/>
                        <a:ea typeface="Calibri"/>
                        <a:cs typeface="Calibri"/>
                      </a:endParaRPr>
                    </a:p>
                    <a:p>
                      <a:pPr marL="0" marR="0" algn="just">
                        <a:spcBef>
                          <a:spcPts val="0"/>
                        </a:spcBef>
                        <a:spcAft>
                          <a:spcPts val="0"/>
                        </a:spcAft>
                      </a:pPr>
                      <a:r>
                        <a:rPr lang="en-US" sz="2400" noProof="0" dirty="0" smtClean="0">
                          <a:effectLst/>
                          <a:latin typeface="+mn-lt"/>
                          <a:ea typeface="Calibri"/>
                          <a:cs typeface="Arial"/>
                        </a:rPr>
                        <a:t> </a:t>
                      </a:r>
                      <a:endParaRPr lang="en-US" sz="2400" noProof="0" dirty="0">
                        <a:effectLst/>
                        <a:latin typeface="+mn-lt"/>
                        <a:ea typeface="Calibri"/>
                        <a:cs typeface="Calibri"/>
                      </a:endParaRPr>
                    </a:p>
                  </a:txBody>
                  <a:tcPr marL="68580" marR="68580" marT="0" marB="0">
                    <a:lnL>
                      <a:noFill/>
                    </a:lnL>
                    <a:lnR>
                      <a:noFill/>
                    </a:lnR>
                    <a:lnT>
                      <a:noFill/>
                    </a:lnT>
                    <a:lnB>
                      <a:noFill/>
                    </a:lnB>
                  </a:tcPr>
                </a:tc>
              </a:tr>
            </a:tbl>
          </a:graphicData>
        </a:graphic>
      </p:graphicFrame>
      <p:sp>
        <p:nvSpPr>
          <p:cNvPr id="4" name="TextBox 3"/>
          <p:cNvSpPr txBox="1"/>
          <p:nvPr/>
        </p:nvSpPr>
        <p:spPr>
          <a:xfrm>
            <a:off x="228599" y="228600"/>
            <a:ext cx="8839201" cy="646331"/>
          </a:xfrm>
          <a:prstGeom prst="rect">
            <a:avLst/>
          </a:prstGeom>
          <a:noFill/>
        </p:spPr>
        <p:txBody>
          <a:bodyPr wrap="square" rtlCol="0">
            <a:spAutoFit/>
          </a:bodyPr>
          <a:lstStyle/>
          <a:p>
            <a:r>
              <a:rPr lang="en-AU" sz="3600" dirty="0" smtClean="0"/>
              <a:t>Metadata for </a:t>
            </a:r>
            <a:r>
              <a:rPr lang="en-AU" sz="3600" dirty="0">
                <a:ea typeface="Calibri"/>
                <a:cs typeface="Calibri"/>
              </a:rPr>
              <a:t>employment-to-population ratio</a:t>
            </a:r>
            <a:r>
              <a:rPr lang="en-AU" sz="3600" dirty="0" smtClean="0"/>
              <a:t> </a:t>
            </a:r>
            <a:endParaRPr lang="fr-FR" sz="3600" dirty="0"/>
          </a:p>
        </p:txBody>
      </p:sp>
    </p:spTree>
    <p:extLst>
      <p:ext uri="{BB962C8B-B14F-4D97-AF65-F5344CB8AC3E}">
        <p14:creationId xmlns:p14="http://schemas.microsoft.com/office/powerpoint/2010/main" val="2780133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41579423"/>
              </p:ext>
            </p:extLst>
          </p:nvPr>
        </p:nvGraphicFramePr>
        <p:xfrm>
          <a:off x="76200" y="1143000"/>
          <a:ext cx="9067800" cy="5852160"/>
        </p:xfrm>
        <a:graphic>
          <a:graphicData uri="http://schemas.openxmlformats.org/drawingml/2006/table">
            <a:tbl>
              <a:tblPr/>
              <a:tblGrid>
                <a:gridCol w="1552146"/>
                <a:gridCol w="7515654"/>
              </a:tblGrid>
              <a:tr h="4495800">
                <a:tc>
                  <a:txBody>
                    <a:bodyPr/>
                    <a:lstStyle/>
                    <a:p>
                      <a:pPr marL="0" marR="0">
                        <a:spcBef>
                          <a:spcPts val="0"/>
                        </a:spcBef>
                        <a:spcAft>
                          <a:spcPts val="0"/>
                        </a:spcAft>
                      </a:pPr>
                      <a:r>
                        <a:rPr lang="fr-FR" sz="2400" b="1" dirty="0">
                          <a:effectLst/>
                          <a:latin typeface="+mn-lt"/>
                          <a:ea typeface="Calibri"/>
                          <a:cs typeface="Arial"/>
                        </a:rPr>
                        <a:t> </a:t>
                      </a:r>
                      <a:endParaRPr lang="fr-FR" sz="2400" dirty="0">
                        <a:effectLst/>
                        <a:latin typeface="+mn-lt"/>
                        <a:ea typeface="Calibri"/>
                        <a:cs typeface="Calibri"/>
                      </a:endParaRPr>
                    </a:p>
                    <a:p>
                      <a:pPr marL="0" marR="0">
                        <a:spcBef>
                          <a:spcPts val="0"/>
                        </a:spcBef>
                        <a:spcAft>
                          <a:spcPts val="0"/>
                        </a:spcAft>
                      </a:pPr>
                      <a:r>
                        <a:rPr lang="fr-FR" sz="2400" b="1" dirty="0">
                          <a:effectLst/>
                          <a:latin typeface="+mn-lt"/>
                          <a:ea typeface="Calibri"/>
                          <a:cs typeface="Arial"/>
                        </a:rPr>
                        <a:t>Observations </a:t>
                      </a:r>
                      <a:r>
                        <a:rPr lang="fr-FR" sz="2400" b="1" dirty="0" smtClean="0">
                          <a:effectLst/>
                          <a:latin typeface="+mn-lt"/>
                          <a:ea typeface="Calibri"/>
                          <a:cs typeface="Arial"/>
                        </a:rPr>
                        <a:t>and limitation</a:t>
                      </a:r>
                      <a:endParaRPr lang="fr-FR" sz="2400" dirty="0">
                        <a:effectLst/>
                        <a:latin typeface="+mn-lt"/>
                        <a:ea typeface="Calibri"/>
                        <a:cs typeface="Calibri"/>
                      </a:endParaRPr>
                    </a:p>
                  </a:txBody>
                  <a:tcPr marL="68580" marR="68580" marT="0" marB="0">
                    <a:lnL>
                      <a:noFill/>
                    </a:lnL>
                    <a:lnR>
                      <a:noFill/>
                    </a:lnR>
                    <a:lnT>
                      <a:noFill/>
                    </a:lnT>
                    <a:lnB>
                      <a:noFill/>
                    </a:lnB>
                  </a:tcPr>
                </a:tc>
                <a:tc>
                  <a:txBody>
                    <a:bodyPr/>
                    <a:lstStyle/>
                    <a:p>
                      <a:pPr marL="0" marR="0" algn="just">
                        <a:spcBef>
                          <a:spcPts val="0"/>
                        </a:spcBef>
                        <a:spcAft>
                          <a:spcPts val="0"/>
                        </a:spcAft>
                      </a:pPr>
                      <a:r>
                        <a:rPr lang="fr-FR" sz="2400" dirty="0">
                          <a:effectLst/>
                          <a:latin typeface="+mn-lt"/>
                          <a:ea typeface="Times New Roman"/>
                        </a:rPr>
                        <a:t> </a:t>
                      </a:r>
                      <a:r>
                        <a:rPr lang="en-AU" sz="2400" dirty="0" smtClean="0">
                          <a:effectLst/>
                          <a:latin typeface="+mn-lt"/>
                          <a:ea typeface="Times New Roman"/>
                        </a:rPr>
                        <a:t>The employment-to-population ratio provides information on the ability of an economy to create jobs and is only a quantitative measure.  It says nothing about the quality of the jobs. An increase in the ratio indicates a greater proportion of the population with a job, has a positive effect if these jobs are well-paid, productive and safe in other terms decent. A low ratio means that a large proportion of the population not directly involved in the economic activities on the productive market; because it is either unemployed or outside the labour force. Determining</a:t>
                      </a:r>
                      <a:r>
                        <a:rPr lang="en-AU" sz="2400" baseline="0" dirty="0" smtClean="0">
                          <a:effectLst/>
                          <a:latin typeface="+mn-lt"/>
                          <a:ea typeface="Times New Roman"/>
                        </a:rPr>
                        <a:t> the</a:t>
                      </a:r>
                      <a:r>
                        <a:rPr lang="en-AU" sz="2400" dirty="0" smtClean="0">
                          <a:effectLst/>
                          <a:latin typeface="+mn-lt"/>
                          <a:ea typeface="Times New Roman"/>
                        </a:rPr>
                        <a:t> working age population may differ from one study to another. Age considered in different studies ranges are 15 to 64 years (this group is usually</a:t>
                      </a:r>
                      <a:r>
                        <a:rPr lang="en-AU" sz="2400" baseline="0" dirty="0" smtClean="0">
                          <a:effectLst/>
                          <a:latin typeface="+mn-lt"/>
                          <a:ea typeface="Times New Roman"/>
                        </a:rPr>
                        <a:t> used in Burundi)</a:t>
                      </a:r>
                      <a:r>
                        <a:rPr lang="en-AU" sz="2400" dirty="0" smtClean="0">
                          <a:effectLst/>
                          <a:latin typeface="+mn-lt"/>
                          <a:ea typeface="Times New Roman"/>
                        </a:rPr>
                        <a:t>, 15 years and older, 15-70 years 10 years and older. Ideally, data should be disaggregated by sex and age group.</a:t>
                      </a:r>
                      <a:r>
                        <a:rPr lang="fr-FR" sz="2400" dirty="0" smtClean="0">
                          <a:effectLst/>
                          <a:latin typeface="+mn-lt"/>
                          <a:ea typeface="Times New Roman"/>
                        </a:rPr>
                        <a:t> </a:t>
                      </a:r>
                      <a:endParaRPr lang="fr-FR" sz="2400" dirty="0">
                        <a:effectLst/>
                        <a:latin typeface="+mn-lt"/>
                        <a:ea typeface="Times New Roman"/>
                      </a:endParaRPr>
                    </a:p>
                  </a:txBody>
                  <a:tcPr marL="68580" marR="68580" marT="0" marB="0">
                    <a:lnL>
                      <a:noFill/>
                    </a:lnL>
                    <a:lnR>
                      <a:noFill/>
                    </a:lnR>
                    <a:lnT>
                      <a:noFill/>
                    </a:lnT>
                    <a:lnB>
                      <a:noFill/>
                    </a:lnB>
                  </a:tcPr>
                </a:tc>
              </a:tr>
            </a:tbl>
          </a:graphicData>
        </a:graphic>
      </p:graphicFrame>
      <p:sp>
        <p:nvSpPr>
          <p:cNvPr id="3" name="TextBox 2"/>
          <p:cNvSpPr txBox="1"/>
          <p:nvPr/>
        </p:nvSpPr>
        <p:spPr>
          <a:xfrm>
            <a:off x="228599" y="228600"/>
            <a:ext cx="8839201" cy="646331"/>
          </a:xfrm>
          <a:prstGeom prst="rect">
            <a:avLst/>
          </a:prstGeom>
          <a:noFill/>
        </p:spPr>
        <p:txBody>
          <a:bodyPr wrap="square" rtlCol="0">
            <a:spAutoFit/>
          </a:bodyPr>
          <a:lstStyle/>
          <a:p>
            <a:r>
              <a:rPr lang="en-AU" sz="3600" dirty="0" smtClean="0"/>
              <a:t>Metadata for </a:t>
            </a:r>
            <a:r>
              <a:rPr lang="en-AU" sz="3600" dirty="0">
                <a:ea typeface="Calibri"/>
                <a:cs typeface="Calibri"/>
              </a:rPr>
              <a:t>employment-to-population ratio</a:t>
            </a:r>
            <a:r>
              <a:rPr lang="en-AU" sz="3600" dirty="0" smtClean="0"/>
              <a:t> </a:t>
            </a:r>
            <a:endParaRPr lang="fr-FR" sz="3600" dirty="0"/>
          </a:p>
        </p:txBody>
      </p:sp>
    </p:spTree>
    <p:extLst>
      <p:ext uri="{BB962C8B-B14F-4D97-AF65-F5344CB8AC3E}">
        <p14:creationId xmlns:p14="http://schemas.microsoft.com/office/powerpoint/2010/main" val="2450047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122870413"/>
              </p:ext>
            </p:extLst>
          </p:nvPr>
        </p:nvGraphicFramePr>
        <p:xfrm>
          <a:off x="457200" y="1371600"/>
          <a:ext cx="8610601" cy="4023360"/>
        </p:xfrm>
        <a:graphic>
          <a:graphicData uri="http://schemas.openxmlformats.org/drawingml/2006/table">
            <a:tbl>
              <a:tblPr/>
              <a:tblGrid>
                <a:gridCol w="1676400"/>
                <a:gridCol w="6934201"/>
              </a:tblGrid>
              <a:tr h="2133600">
                <a:tc>
                  <a:txBody>
                    <a:bodyPr/>
                    <a:lstStyle/>
                    <a:p>
                      <a:pPr marL="0" marR="0">
                        <a:spcBef>
                          <a:spcPts val="0"/>
                        </a:spcBef>
                        <a:spcAft>
                          <a:spcPts val="0"/>
                        </a:spcAft>
                      </a:pPr>
                      <a:r>
                        <a:rPr lang="en-US" sz="2400" b="1" noProof="0" dirty="0" smtClean="0">
                          <a:effectLst/>
                          <a:latin typeface="+mn-lt"/>
                          <a:ea typeface="Calibri"/>
                          <a:cs typeface="Arial"/>
                        </a:rPr>
                        <a:t> </a:t>
                      </a:r>
                      <a:endParaRPr lang="en-US" sz="2400" noProof="0" dirty="0" smtClean="0">
                        <a:effectLst/>
                        <a:latin typeface="+mn-lt"/>
                        <a:ea typeface="Calibri"/>
                        <a:cs typeface="Calibri"/>
                      </a:endParaRPr>
                    </a:p>
                    <a:p>
                      <a:pPr marL="0" marR="0">
                        <a:spcBef>
                          <a:spcPts val="0"/>
                        </a:spcBef>
                        <a:spcAft>
                          <a:spcPts val="0"/>
                        </a:spcAft>
                      </a:pPr>
                      <a:r>
                        <a:rPr lang="en-US" sz="2400" b="1" noProof="0" dirty="0" smtClean="0">
                          <a:effectLst/>
                          <a:latin typeface="+mn-lt"/>
                          <a:ea typeface="Calibri"/>
                          <a:cs typeface="Arial"/>
                        </a:rPr>
                        <a:t>Data collection</a:t>
                      </a:r>
                      <a:endParaRPr lang="en-US" sz="2400" noProof="0" dirty="0">
                        <a:effectLst/>
                        <a:latin typeface="+mn-lt"/>
                        <a:ea typeface="Calibri"/>
                        <a:cs typeface="Calibri"/>
                      </a:endParaRPr>
                    </a:p>
                  </a:txBody>
                  <a:tcPr marL="68580" marR="68580" marT="0" marB="0">
                    <a:lnL>
                      <a:noFill/>
                    </a:lnL>
                    <a:lnR>
                      <a:noFill/>
                    </a:lnR>
                    <a:lnT>
                      <a:noFill/>
                    </a:lnT>
                    <a:lnB>
                      <a:noFill/>
                    </a:lnB>
                  </a:tcPr>
                </a:tc>
                <a:tc>
                  <a:txBody>
                    <a:bodyPr/>
                    <a:lstStyle/>
                    <a:p>
                      <a:pPr marL="0" marR="0" algn="just">
                        <a:spcBef>
                          <a:spcPts val="0"/>
                        </a:spcBef>
                        <a:spcAft>
                          <a:spcPts val="0"/>
                        </a:spcAft>
                      </a:pPr>
                      <a:r>
                        <a:rPr lang="fr-FR" sz="2400" dirty="0">
                          <a:effectLst/>
                          <a:latin typeface="+mn-lt"/>
                          <a:ea typeface="Times New Roman"/>
                        </a:rPr>
                        <a:t> </a:t>
                      </a:r>
                    </a:p>
                    <a:p>
                      <a:pPr marL="0" marR="0" algn="just">
                        <a:spcBef>
                          <a:spcPts val="0"/>
                        </a:spcBef>
                        <a:spcAft>
                          <a:spcPts val="0"/>
                        </a:spcAft>
                      </a:pPr>
                      <a:r>
                        <a:rPr lang="en-AU" sz="2400" dirty="0" smtClean="0">
                          <a:effectLst/>
                          <a:latin typeface="+mn-lt"/>
                          <a:ea typeface="Times New Roman"/>
                        </a:rPr>
                        <a:t>Data are collected through the general census of population and housing, household surveys, surveys of enterprises, administrative records and sources based on several official estimates (the two variables must come from the same source).</a:t>
                      </a:r>
                      <a:endParaRPr lang="fr-FR" sz="2400" dirty="0">
                        <a:effectLst/>
                        <a:latin typeface="+mn-lt"/>
                        <a:ea typeface="Times New Roman"/>
                      </a:endParaRPr>
                    </a:p>
                  </a:txBody>
                  <a:tcPr marL="68580" marR="68580" marT="0" marB="0">
                    <a:lnL>
                      <a:noFill/>
                    </a:lnL>
                    <a:lnR>
                      <a:noFill/>
                    </a:lnR>
                    <a:lnT>
                      <a:noFill/>
                    </a:lnT>
                    <a:lnB>
                      <a:noFill/>
                    </a:lnB>
                  </a:tcPr>
                </a:tc>
              </a:tr>
              <a:tr h="1778000">
                <a:tc>
                  <a:txBody>
                    <a:bodyPr/>
                    <a:lstStyle/>
                    <a:p>
                      <a:pPr marL="0" marR="0">
                        <a:spcBef>
                          <a:spcPts val="0"/>
                        </a:spcBef>
                        <a:spcAft>
                          <a:spcPts val="0"/>
                        </a:spcAft>
                      </a:pPr>
                      <a:r>
                        <a:rPr lang="en-US" sz="2400" b="1" noProof="0" dirty="0" smtClean="0">
                          <a:effectLst/>
                          <a:latin typeface="+mn-lt"/>
                          <a:ea typeface="Calibri"/>
                          <a:cs typeface="Arial"/>
                        </a:rPr>
                        <a:t> </a:t>
                      </a:r>
                      <a:endParaRPr lang="en-US" sz="2400" noProof="0" dirty="0" smtClean="0">
                        <a:effectLst/>
                        <a:latin typeface="+mn-lt"/>
                        <a:ea typeface="Calibri"/>
                        <a:cs typeface="Calibri"/>
                      </a:endParaRPr>
                    </a:p>
                    <a:p>
                      <a:pPr marL="0" marR="0">
                        <a:spcBef>
                          <a:spcPts val="0"/>
                        </a:spcBef>
                        <a:spcAft>
                          <a:spcPts val="0"/>
                        </a:spcAft>
                      </a:pPr>
                      <a:r>
                        <a:rPr lang="en-US" sz="2400" b="1" noProof="0" dirty="0" smtClean="0">
                          <a:effectLst/>
                          <a:latin typeface="+mn-lt"/>
                          <a:ea typeface="Calibri"/>
                          <a:cs typeface="Arial"/>
                        </a:rPr>
                        <a:t>Missing values</a:t>
                      </a:r>
                      <a:endParaRPr lang="en-US" sz="2400" noProof="0" dirty="0">
                        <a:effectLst/>
                        <a:latin typeface="+mn-lt"/>
                        <a:ea typeface="Calibri"/>
                        <a:cs typeface="Calibri"/>
                      </a:endParaRPr>
                    </a:p>
                  </a:txBody>
                  <a:tcPr marL="68580" marR="68580" marT="0" marB="0">
                    <a:lnL>
                      <a:noFill/>
                    </a:lnL>
                    <a:lnR>
                      <a:noFill/>
                    </a:lnR>
                    <a:lnT>
                      <a:noFill/>
                    </a:lnT>
                    <a:lnB>
                      <a:noFill/>
                    </a:lnB>
                  </a:tcPr>
                </a:tc>
                <a:tc>
                  <a:txBody>
                    <a:bodyPr/>
                    <a:lstStyle/>
                    <a:p>
                      <a:pPr marL="0" marR="0" algn="just">
                        <a:spcBef>
                          <a:spcPts val="0"/>
                        </a:spcBef>
                        <a:spcAft>
                          <a:spcPts val="0"/>
                        </a:spcAft>
                      </a:pPr>
                      <a:r>
                        <a:rPr lang="fr-FR" sz="2400" dirty="0">
                          <a:effectLst/>
                          <a:latin typeface="+mn-lt"/>
                          <a:ea typeface="Times New Roman"/>
                        </a:rPr>
                        <a:t> </a:t>
                      </a:r>
                    </a:p>
                    <a:p>
                      <a:pPr marL="0" marR="0" algn="just">
                        <a:spcBef>
                          <a:spcPts val="0"/>
                        </a:spcBef>
                        <a:spcAft>
                          <a:spcPts val="0"/>
                        </a:spcAft>
                      </a:pPr>
                      <a:r>
                        <a:rPr lang="en-AU" sz="2400" dirty="0" smtClean="0">
                          <a:effectLst/>
                          <a:latin typeface="+mn-lt"/>
                          <a:ea typeface="Times New Roman"/>
                        </a:rPr>
                        <a:t>The treatment of missing values ​​is done by the projection data of the general census of population and housing by exploiting data from the database on sustainable human development.</a:t>
                      </a:r>
                      <a:endParaRPr lang="fr-FR" sz="2400" dirty="0">
                        <a:effectLst/>
                        <a:latin typeface="+mn-lt"/>
                        <a:ea typeface="Times New Roman"/>
                      </a:endParaRPr>
                    </a:p>
                  </a:txBody>
                  <a:tcPr marL="68580" marR="68580" marT="0" marB="0">
                    <a:lnL>
                      <a:noFill/>
                    </a:lnL>
                    <a:lnR>
                      <a:noFill/>
                    </a:lnR>
                    <a:lnT>
                      <a:noFill/>
                    </a:lnT>
                    <a:lnB>
                      <a:noFill/>
                    </a:lnB>
                  </a:tcPr>
                </a:tc>
              </a:tr>
            </a:tbl>
          </a:graphicData>
        </a:graphic>
      </p:graphicFrame>
      <p:sp>
        <p:nvSpPr>
          <p:cNvPr id="3" name="TextBox 2"/>
          <p:cNvSpPr txBox="1"/>
          <p:nvPr/>
        </p:nvSpPr>
        <p:spPr>
          <a:xfrm>
            <a:off x="228599" y="228600"/>
            <a:ext cx="8839201" cy="646331"/>
          </a:xfrm>
          <a:prstGeom prst="rect">
            <a:avLst/>
          </a:prstGeom>
          <a:noFill/>
        </p:spPr>
        <p:txBody>
          <a:bodyPr wrap="square" rtlCol="0">
            <a:spAutoFit/>
          </a:bodyPr>
          <a:lstStyle/>
          <a:p>
            <a:r>
              <a:rPr lang="en-AU" sz="3600" dirty="0" smtClean="0"/>
              <a:t>Metadata for </a:t>
            </a:r>
            <a:r>
              <a:rPr lang="en-AU" sz="3600" dirty="0">
                <a:ea typeface="Calibri"/>
                <a:cs typeface="Calibri"/>
              </a:rPr>
              <a:t>employment-to-population ratio</a:t>
            </a:r>
            <a:r>
              <a:rPr lang="en-AU" sz="3600" dirty="0" smtClean="0"/>
              <a:t> </a:t>
            </a:r>
            <a:endParaRPr lang="fr-FR" sz="3600" dirty="0"/>
          </a:p>
        </p:txBody>
      </p:sp>
    </p:spTree>
    <p:extLst>
      <p:ext uri="{BB962C8B-B14F-4D97-AF65-F5344CB8AC3E}">
        <p14:creationId xmlns:p14="http://schemas.microsoft.com/office/powerpoint/2010/main" val="6834817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163</TotalTime>
  <Words>447</Words>
  <Application>Microsoft Office PowerPoint</Application>
  <PresentationFormat>On-screen Show (4:3)</PresentationFormat>
  <Paragraphs>62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Solstice</vt:lpstr>
      <vt:lpstr>Metadata collection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Nduwabike</dc:creator>
  <cp:lastModifiedBy>LocalAdmin</cp:lastModifiedBy>
  <cp:revision>16</cp:revision>
  <dcterms:created xsi:type="dcterms:W3CDTF">2014-04-16T21:06:12Z</dcterms:created>
  <dcterms:modified xsi:type="dcterms:W3CDTF">2014-04-17T22:12:29Z</dcterms:modified>
</cp:coreProperties>
</file>